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ontserrat" pitchFamily="2" charset="77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63" d="100"/>
          <a:sy n="63" d="100"/>
        </p:scale>
        <p:origin x="129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60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58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954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77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390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446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3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31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23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382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65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960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82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130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98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45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044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020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PTO Informing Process: Workflow vs. Dynamic Agent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75197"/>
            <a:ext cx="57440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Fixed Workflow Design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046095"/>
            <a:ext cx="4226838" cy="3017877"/>
          </a:xfrm>
          <a:prstGeom prst="roundRect">
            <a:avLst>
              <a:gd name="adj" fmla="val 4848"/>
            </a:avLst>
          </a:prstGeom>
          <a:noFill/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66016" y="3028654"/>
            <a:ext cx="572156" cy="7152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587710"/>
            <a:ext cx="373272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Inform Project Team via Email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4430078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 template: "Hi Team, I will be on PTO from X to Y. Please let me know if I need to transition any tasks."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5201722" y="3046095"/>
            <a:ext cx="4226838" cy="3017877"/>
          </a:xfrm>
          <a:prstGeom prst="roundRect">
            <a:avLst>
              <a:gd name="adj" fmla="val 4848"/>
            </a:avLst>
          </a:prstGeom>
          <a:noFill/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2721173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124" y="2883694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48776" y="3587710"/>
            <a:ext cx="373272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Create Outlook Calendar Invite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48776" y="4430078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Project Team Members, set Out-of-Office, include PTO duration and notes.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9645134" y="3046095"/>
            <a:ext cx="4226957" cy="3017877"/>
          </a:xfrm>
          <a:prstGeom prst="roundRect">
            <a:avLst>
              <a:gd name="adj" fmla="val 4848"/>
            </a:avLst>
          </a:prstGeom>
          <a:noFill/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31" y="2721173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656" y="2883694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2189" y="3587710"/>
            <a:ext cx="37328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(Optional) Inform HR via HR Portal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2189" y="4430078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Depending on company policy, notify HR through the portal.</a:t>
            </a:r>
            <a:endParaRPr lang="en-US" sz="1700" dirty="0"/>
          </a:p>
        </p:txBody>
      </p:sp>
      <p:sp>
        <p:nvSpPr>
          <p:cNvPr id="21" name="Text 10"/>
          <p:cNvSpPr/>
          <p:nvPr/>
        </p:nvSpPr>
        <p:spPr>
          <a:xfrm>
            <a:off x="758309" y="63076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design is predictable, consistent, easy for audits, and suitable when steps rarely change.</a:t>
            </a:r>
            <a:endParaRPr lang="en-US" sz="17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AB2C2D-AF43-4E6F-B4F8-05216A376C06}"/>
              </a:ext>
            </a:extLst>
          </p:cNvPr>
          <p:cNvGrpSpPr/>
          <p:nvPr/>
        </p:nvGrpSpPr>
        <p:grpSpPr>
          <a:xfrm>
            <a:off x="753229" y="2721173"/>
            <a:ext cx="3850653" cy="709240"/>
            <a:chOff x="758309" y="1205755"/>
            <a:chExt cx="3850653" cy="709240"/>
          </a:xfrm>
          <a:gradFill>
            <a:gsLst>
              <a:gs pos="68000">
                <a:srgbClr val="ABC0E4"/>
              </a:gs>
              <a:gs pos="39000">
                <a:srgbClr val="BECEEA"/>
              </a:gs>
              <a:gs pos="9000">
                <a:schemeClr val="accent1">
                  <a:lumMod val="5000"/>
                  <a:lumOff val="9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300D14B0-1518-EED1-FB90-F0D803EB5203}"/>
                </a:ext>
              </a:extLst>
            </p:cNvPr>
            <p:cNvSpPr/>
            <p:nvPr/>
          </p:nvSpPr>
          <p:spPr>
            <a:xfrm>
              <a:off x="758309" y="1205755"/>
              <a:ext cx="3850653" cy="709240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 2" descr="preencoded.png">
              <a:extLst>
                <a:ext uri="{FF2B5EF4-FFF2-40B4-BE49-F238E27FC236}">
                  <a16:creationId xmlns:a16="http://schemas.microsoft.com/office/drawing/2014/main" id="{6A3942A8-BA35-15F0-9153-D02830EDD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366487" y="1298904"/>
              <a:ext cx="370800" cy="463545"/>
            </a:xfrm>
            <a:prstGeom prst="rect">
              <a:avLst/>
            </a:prstGeom>
            <a:grpFill/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4DA31E-3384-7F64-FFFC-114967DE9E14}"/>
              </a:ext>
            </a:extLst>
          </p:cNvPr>
          <p:cNvGrpSpPr/>
          <p:nvPr/>
        </p:nvGrpSpPr>
        <p:grpSpPr>
          <a:xfrm>
            <a:off x="5259797" y="2726844"/>
            <a:ext cx="3850653" cy="709240"/>
            <a:chOff x="4713173" y="3950710"/>
            <a:chExt cx="3850653" cy="709240"/>
          </a:xfrm>
          <a:gradFill>
            <a:gsLst>
              <a:gs pos="68000">
                <a:srgbClr val="ABC0E4"/>
              </a:gs>
              <a:gs pos="39000">
                <a:srgbClr val="BECEEA"/>
              </a:gs>
              <a:gs pos="9000">
                <a:schemeClr val="accent1">
                  <a:lumMod val="5000"/>
                  <a:lumOff val="9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40" name="Pentagon 39">
              <a:extLst>
                <a:ext uri="{FF2B5EF4-FFF2-40B4-BE49-F238E27FC236}">
                  <a16:creationId xmlns:a16="http://schemas.microsoft.com/office/drawing/2014/main" id="{B2309CEC-FE47-D461-E0BB-AB7088442608}"/>
                </a:ext>
              </a:extLst>
            </p:cNvPr>
            <p:cNvSpPr/>
            <p:nvPr/>
          </p:nvSpPr>
          <p:spPr>
            <a:xfrm>
              <a:off x="4713173" y="3950710"/>
              <a:ext cx="3850653" cy="70924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 5" descr="preencoded.png">
              <a:extLst>
                <a:ext uri="{FF2B5EF4-FFF2-40B4-BE49-F238E27FC236}">
                  <a16:creationId xmlns:a16="http://schemas.microsoft.com/office/drawing/2014/main" id="{3F79E2C3-955D-BBDA-AD73-9DCB173F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2542" y="4067710"/>
              <a:ext cx="371485" cy="46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Pentagon 44">
            <a:extLst>
              <a:ext uri="{FF2B5EF4-FFF2-40B4-BE49-F238E27FC236}">
                <a16:creationId xmlns:a16="http://schemas.microsoft.com/office/drawing/2014/main" id="{FCB6B96E-8AB0-052D-D4E8-5A87B94EBCFD}"/>
              </a:ext>
            </a:extLst>
          </p:cNvPr>
          <p:cNvSpPr/>
          <p:nvPr/>
        </p:nvSpPr>
        <p:spPr>
          <a:xfrm>
            <a:off x="9793599" y="2717624"/>
            <a:ext cx="3850653" cy="709240"/>
          </a:xfrm>
          <a:prstGeom prst="homePlate">
            <a:avLst/>
          </a:prstGeom>
          <a:gradFill>
            <a:gsLst>
              <a:gs pos="68000">
                <a:srgbClr val="ABC0E4"/>
              </a:gs>
              <a:gs pos="39000">
                <a:srgbClr val="BECEEA"/>
              </a:gs>
              <a:gs pos="9000">
                <a:schemeClr val="accent1">
                  <a:lumMod val="5000"/>
                  <a:lumOff val="9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Image 8" descr="preencoded.png">
            <a:extLst>
              <a:ext uri="{FF2B5EF4-FFF2-40B4-BE49-F238E27FC236}">
                <a16:creationId xmlns:a16="http://schemas.microsoft.com/office/drawing/2014/main" id="{A4C8F066-CEBF-C0A6-CC99-790FCC0E0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3294" y="2813895"/>
            <a:ext cx="371484" cy="46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6853"/>
            <a:ext cx="90430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Dynamic Agent Design (LLM-driven)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32829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715941"/>
            <a:ext cx="34253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Input: PTO Dates &amp; Context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420207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PTO dates, current project context, and role.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2632829"/>
            <a:ext cx="437126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6144" y="37159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LLM Decision Process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6144" y="4202073"/>
            <a:ext cx="393811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checks for critical tasks, prompts for transitions, identifies stakeholders, and chooses communication tools (Email, Slack/Teams, Outlook Invite).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2632829"/>
            <a:ext cx="437126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37159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Dynamic Notification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4202073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Sends standard or critical task notifications, auto-generates invites, and notifies clients if required.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309" y="63959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design adapts to context, reduces manual decision-making, and scales well for diverse roles.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064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Comparison Table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52393"/>
            <a:ext cx="13113782" cy="3470672"/>
          </a:xfrm>
          <a:prstGeom prst="roundRect">
            <a:avLst>
              <a:gd name="adj" fmla="val 56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5929" y="2960013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3813" y="309753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Flexibility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3097530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309753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581757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3813" y="371927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Auditability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3719274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371927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203502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3813" y="4341019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4341019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to static roles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4341019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Scales across roles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4825246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83813" y="496276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4962763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496276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recommendations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5446990"/>
            <a:ext cx="1309723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83813" y="558450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 Usage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2931" y="558450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Fixed (Email + Calendar)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8238" y="5584507"/>
            <a:ext cx="39283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(Email, Slack, Calendar, etc.)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658" y="393383"/>
            <a:ext cx="3764399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Justification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0658" y="1221462"/>
            <a:ext cx="1882140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Use Workflow For: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00658" y="1599724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teams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658" y="1878449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Predictable tasks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0658" y="2157174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Compliance-heavy environments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8" y="2546747"/>
            <a:ext cx="6640116" cy="66401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7247" y="1221462"/>
            <a:ext cx="199096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7068F4"/>
                </a:solidFill>
                <a:latin typeface="Aptos Display" panose="020B0004020202020204" pitchFamily="34" charset="0"/>
                <a:ea typeface="Barlow Bold" pitchFamily="34" charset="-122"/>
                <a:cs typeface="Barlow Bold" pitchFamily="34" charset="-120"/>
              </a:rPr>
              <a:t>Use Dynamic Agent For: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97247" y="1599724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teams or organisations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7247" y="1878449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responsibilities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7247" y="2157174"/>
            <a:ext cx="664011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context-based decisions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47" y="2546747"/>
            <a:ext cx="6640116" cy="6640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</TotalTime>
  <Words>259</Words>
  <Application>Microsoft Macintosh PowerPoint</Application>
  <PresentationFormat>Custom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Aptos Display</vt:lpstr>
      <vt:lpstr>Montserrat</vt:lpstr>
      <vt:lpstr>Calibri Light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S, SHIVAA VISHNU</cp:lastModifiedBy>
  <cp:revision>4</cp:revision>
  <dcterms:created xsi:type="dcterms:W3CDTF">2025-07-16T07:19:49Z</dcterms:created>
  <dcterms:modified xsi:type="dcterms:W3CDTF">2025-07-16T07:51:31Z</dcterms:modified>
</cp:coreProperties>
</file>